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17"/>
  </p:notesMasterIdLst>
  <p:handoutMasterIdLst>
    <p:handoutMasterId r:id="rId18"/>
  </p:handoutMasterIdLst>
  <p:sldIdLst>
    <p:sldId id="1841" r:id="rId5"/>
    <p:sldId id="1844" r:id="rId6"/>
    <p:sldId id="1853" r:id="rId7"/>
    <p:sldId id="1858" r:id="rId8"/>
    <p:sldId id="1855" r:id="rId9"/>
    <p:sldId id="1859" r:id="rId10"/>
    <p:sldId id="1860" r:id="rId11"/>
    <p:sldId id="1861" r:id="rId12"/>
    <p:sldId id="1863" r:id="rId13"/>
    <p:sldId id="1660" r:id="rId14"/>
    <p:sldId id="1864" r:id="rId15"/>
    <p:sldId id="1851" r:id="rId1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FA0"/>
    <a:srgbClr val="832B8F"/>
    <a:srgbClr val="5E5E60"/>
    <a:srgbClr val="B02E7F"/>
    <a:srgbClr val="F26224"/>
    <a:srgbClr val="FFFFFF"/>
    <a:srgbClr val="1A1A1A"/>
    <a:srgbClr val="0078D4"/>
    <a:srgbClr val="107C1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1" autoAdjust="0"/>
    <p:restoredTop sz="95401" autoAdjust="0"/>
  </p:normalViewPr>
  <p:slideViewPr>
    <p:cSldViewPr snapToGrid="0">
      <p:cViewPr varScale="1">
        <p:scale>
          <a:sx n="83" d="100"/>
          <a:sy n="83" d="100"/>
        </p:scale>
        <p:origin x="432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9/27/2023 10:56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9/26/2023 11:18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9/26/2023 11:18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9/27/2023 10:56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00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AD3CDE-5E10-404E-8D77-E831E4100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39" y="0"/>
            <a:ext cx="12180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background with letters&#10;&#10;Description automatically generated">
            <a:extLst>
              <a:ext uri="{FF2B5EF4-FFF2-40B4-BE49-F238E27FC236}">
                <a16:creationId xmlns:a16="http://schemas.microsoft.com/office/drawing/2014/main" id="{95145C5F-FA8B-3804-C21B-C64CC26A27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D9446-219C-E1ED-4A7B-659B026B76B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97180" y="5382172"/>
            <a:ext cx="1287016" cy="128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2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93" userDrawn="1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849CE94-4896-DD4F-8977-17C107DDE1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2701574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DC135C12-935C-8B05-6B50-E06CA6CD1F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B7A55722-E12E-4745-97D0-C6FE2ABF19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2814" y="2193749"/>
            <a:ext cx="3314820" cy="2992123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1800000 h 1800000"/>
              <a:gd name="connsiteX3" fmla="*/ 0 w 1800000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Add your image here [Drag and Drop]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38D8DC2-3DFD-CF46-9521-01551DFF0A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35523" y="2193749"/>
            <a:ext cx="3314820" cy="2992123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1800000 h 1800000"/>
              <a:gd name="connsiteX3" fmla="*/ 0 w 1800000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Add your image here [Drag and Drop]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3955EB-D48F-F640-BE35-EB01D83FB7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58232" y="2193749"/>
            <a:ext cx="3314820" cy="2992123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1800000 h 1800000"/>
              <a:gd name="connsiteX3" fmla="*/ 0 w 1800000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Add your image here [Drag and Drop]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AA7416A-763F-E54E-AD0C-CB78DA3D17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5178" y="264103"/>
            <a:ext cx="10664822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rgbClr val="832B8F"/>
                </a:solidFill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4B3E4FD-769E-B84A-834C-0212AAE99A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0522" y="928650"/>
            <a:ext cx="10664822" cy="430887"/>
          </a:xfrm>
          <a:prstGeom prst="rect">
            <a:avLst/>
          </a:prstGeom>
          <a:noFill/>
        </p:spPr>
        <p:txBody>
          <a:bodyPr anchor="ctr"/>
          <a:lstStyle>
            <a:lvl1pPr marL="228600" marR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300" b="0" spc="0">
                <a:solidFill>
                  <a:srgbClr val="FFC000"/>
                </a:solidFill>
                <a:latin typeface="+mj-lt"/>
              </a:defRPr>
            </a:lvl1pPr>
            <a:lvl2pPr>
              <a:defRPr sz="2400"/>
            </a:lvl2pPr>
            <a:lvl3pPr>
              <a:defRPr sz="2600"/>
            </a:lvl3pPr>
            <a:lvl4pPr>
              <a:defRPr sz="2800"/>
            </a:lvl4pPr>
            <a:lvl5pPr>
              <a:defRPr sz="3400"/>
            </a:lvl5pPr>
            <a:lvl6pPr>
              <a:defRPr sz="2800"/>
            </a:lvl6pPr>
            <a:lvl7pPr>
              <a:defRPr sz="2800"/>
            </a:lvl7pPr>
            <a:lvl8pPr algn="r">
              <a:buNone/>
              <a:defRPr/>
            </a:lvl8pPr>
          </a:lstStyle>
          <a:p>
            <a:pPr marL="3497783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26F191-734D-F208-3FF8-C386BA148E9E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0E03D-B0A3-57E2-587F-588839D1E6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3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3C203B-3C30-BE44-8585-84A27F52C8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43842"/>
            <a:ext cx="12192000" cy="6901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51798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3C203B-3C30-BE44-8585-84A27F52C8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51798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8909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3C203B-3C30-BE44-8585-84A27F52C8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43842"/>
            <a:ext cx="12192000" cy="6901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51798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81772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0AEC0B-11BC-1547-B56F-B23F98776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99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445808-4074-B94B-A4BC-32B49477B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10E75-9523-9041-95F0-DC72EB503E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86727" y="2564065"/>
            <a:ext cx="4008437" cy="1107996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None/>
              <a:defRPr/>
            </a:lvl2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-50" normalizeH="0" baseline="0" noProof="0" dirty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Event name or presentation title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9110753-B6A2-F142-88F2-6149B9183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86727" y="3965687"/>
            <a:ext cx="4087812" cy="307777"/>
          </a:xfrm>
        </p:spPr>
        <p:txBody>
          <a:bodyPr/>
          <a:lstStyle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</a:lstStyle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A09A67-B572-3244-A390-08310CB2B9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1754" y="2875002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1754" y="3800474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B6B966-3A02-BF4C-B27A-9F3ACCE06A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56DAC7C-182F-5C46-9807-19A6537E82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454086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BA87077-B7AB-0647-8E46-A7ADECDA05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5379558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E449761B-C8B1-EF9C-D1E2-2F8AB24AE7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32B8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73FAD7-7B35-55F5-E868-ED430BB3751D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C33A2-B8C9-B96C-E30B-4F8D37721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1FEEA535-8D84-C252-1CD2-0C06CB61C3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32B8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E24AE-7AFE-CC89-54CD-6C2680AD71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52D520-F8F1-4071-1840-2C8FC3FB53CE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2A604CC4-039E-9A99-4B4B-1D359039F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32B8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47610-A639-CCC6-C423-5C8717618680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2321DD-105B-AA9F-A0AF-6C784B8BB6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12B2F66F-930F-0F99-9958-78D2C049D6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32B8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2AD05-DF0D-8FA0-7202-5586555FBA85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D23D3-ECE3-9AD3-9037-23CF604BAF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FDD4BD59-D187-E2E9-97DD-B1E1F09B03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32B8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D8B7D-7C9D-82A9-4CBD-E6A247F65D11}"/>
              </a:ext>
            </a:extLst>
          </p:cNvPr>
          <p:cNvSpPr txBox="1"/>
          <p:nvPr userDrawn="1"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D0379-1768-66D6-A6D7-B08AEA09A6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573" r:id="rId10"/>
    <p:sldLayoutId id="2147484638" r:id="rId11"/>
    <p:sldLayoutId id="2147484673" r:id="rId12"/>
    <p:sldLayoutId id="2147484249" r:id="rId13"/>
    <p:sldLayoutId id="2147484683" r:id="rId14"/>
    <p:sldLayoutId id="2147484684" r:id="rId15"/>
    <p:sldLayoutId id="2147484256" r:id="rId16"/>
    <p:sldLayoutId id="2147484682" r:id="rId17"/>
    <p:sldLayoutId id="2147484263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ranSiska/funwithproxi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mozilla.org/en-US/docs/Web/JavaScript/Reference/Global_Objects/Proxy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6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Final though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71236" y="3051283"/>
            <a:ext cx="11018520" cy="677108"/>
          </a:xfrm>
        </p:spPr>
        <p:txBody>
          <a:bodyPr/>
          <a:lstStyle/>
          <a:p>
            <a:pPr marL="0" indent="0">
              <a:buNone/>
            </a:pPr>
            <a:r>
              <a:rPr lang="en-GB" sz="4400" b="1" noProof="0" dirty="0"/>
              <a:t>Not everything that saves lines, saves time.</a:t>
            </a:r>
          </a:p>
        </p:txBody>
      </p: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Sources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en-GB" noProof="0" dirty="0"/>
              <a:t>Repo: </a:t>
            </a:r>
            <a:r>
              <a:rPr lang="en-US" dirty="0" err="1">
                <a:hlinkClick r:id="rId3"/>
              </a:rPr>
              <a:t>GoranSiska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funwithproxies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  <a:p>
            <a:r>
              <a:rPr lang="en-US" noProof="0" dirty="0"/>
              <a:t>Specs: </a:t>
            </a:r>
            <a:r>
              <a:rPr lang="en-US" dirty="0">
                <a:hlinkClick r:id="rId4"/>
              </a:rPr>
              <a:t>Proxy - JavaScript | MDN (mozilla.org)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6594241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5B15B64C-E2AB-BD9D-9533-6122FA033847}"/>
              </a:ext>
            </a:extLst>
          </p:cNvPr>
          <p:cNvSpPr txBox="1">
            <a:spLocks/>
          </p:cNvSpPr>
          <p:nvPr/>
        </p:nvSpPr>
        <p:spPr>
          <a:xfrm rot="903927">
            <a:off x="6807249" y="1892995"/>
            <a:ext cx="4132490" cy="307201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HR" sz="2800" dirty="0">
                <a:solidFill>
                  <a:schemeClr val="tx1"/>
                </a:solidFill>
              </a:rPr>
              <a:t>This is not school, but we </a:t>
            </a:r>
          </a:p>
          <a:p>
            <a:r>
              <a:rPr lang="en-HR" sz="2800" dirty="0">
                <a:solidFill>
                  <a:srgbClr val="832B8F"/>
                </a:solidFill>
              </a:rPr>
              <a:t>love</a:t>
            </a:r>
            <a:r>
              <a:rPr lang="en-HR" sz="2800" dirty="0">
                <a:solidFill>
                  <a:schemeClr val="tx1"/>
                </a:solidFill>
              </a:rPr>
              <a:t> to get grades.</a:t>
            </a:r>
            <a:br>
              <a:rPr lang="en-HR" sz="2800" dirty="0">
                <a:solidFill>
                  <a:schemeClr val="tx1"/>
                </a:solidFill>
              </a:rPr>
            </a:br>
            <a:r>
              <a:rPr lang="en-HR" sz="2800" dirty="0">
                <a:solidFill>
                  <a:schemeClr val="tx1"/>
                </a:solidFill>
              </a:rPr>
              <a:t>Please fill out our </a:t>
            </a:r>
          </a:p>
          <a:p>
            <a:r>
              <a:rPr lang="en-HR" sz="2800" dirty="0">
                <a:solidFill>
                  <a:schemeClr val="tx1"/>
                </a:solidFill>
              </a:rPr>
              <a:t>questoineers and leave </a:t>
            </a:r>
          </a:p>
          <a:p>
            <a:r>
              <a:rPr lang="en-HR" sz="2800" dirty="0">
                <a:solidFill>
                  <a:schemeClr val="tx1"/>
                </a:solidFill>
              </a:rPr>
              <a:t>us your feedback.</a:t>
            </a:r>
            <a:br>
              <a:rPr lang="en-HR" sz="2800" dirty="0">
                <a:solidFill>
                  <a:schemeClr val="tx1"/>
                </a:solidFill>
              </a:rPr>
            </a:br>
            <a:r>
              <a:rPr lang="en-HR" sz="2800" dirty="0">
                <a:solidFill>
                  <a:schemeClr val="tx1"/>
                </a:solidFill>
              </a:rPr>
              <a:t>You may even </a:t>
            </a:r>
            <a:r>
              <a:rPr lang="en-HR" sz="2800" dirty="0">
                <a:solidFill>
                  <a:srgbClr val="ED2FA0"/>
                </a:solidFill>
              </a:rPr>
              <a:t>win</a:t>
            </a:r>
            <a:r>
              <a:rPr lang="en-HR" sz="2800" dirty="0">
                <a:solidFill>
                  <a:schemeClr val="tx1"/>
                </a:solidFill>
              </a:rPr>
              <a:t> some </a:t>
            </a:r>
          </a:p>
          <a:p>
            <a:r>
              <a:rPr lang="en-HR" sz="2800" dirty="0">
                <a:solidFill>
                  <a:schemeClr val="tx1"/>
                </a:solidFill>
              </a:rPr>
              <a:t>cool rewards.</a:t>
            </a:r>
          </a:p>
        </p:txBody>
      </p:sp>
    </p:spTree>
    <p:extLst>
      <p:ext uri="{BB962C8B-B14F-4D97-AF65-F5344CB8AC3E}">
        <p14:creationId xmlns:p14="http://schemas.microsoft.com/office/powerpoint/2010/main" val="354342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AF365B-9116-5944-B129-BC854B3FDE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86727" y="2564065"/>
            <a:ext cx="4008437" cy="1107996"/>
          </a:xfrm>
        </p:spPr>
        <p:txBody>
          <a:bodyPr/>
          <a:lstStyle/>
          <a:p>
            <a:r>
              <a:rPr lang="en-GB" noProof="0" dirty="0"/>
              <a:t>Fun with JS proxies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4E3DA-754A-C440-8D05-92B65B8266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97311" y="3965687"/>
            <a:ext cx="4644828" cy="947952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/>
              <a:t>Goran </a:t>
            </a:r>
            <a:r>
              <a:rPr lang="en-GB" noProof="0" dirty="0" err="1"/>
              <a:t>Šiška</a:t>
            </a:r>
            <a:endParaRPr lang="en-GB" noProof="0" dirty="0"/>
          </a:p>
          <a:p>
            <a:pPr marL="0" indent="0">
              <a:buNone/>
            </a:pPr>
            <a:r>
              <a:rPr lang="en-GB" noProof="0" dirty="0"/>
              <a:t>Head of QA @ </a:t>
            </a:r>
            <a:r>
              <a:rPr lang="en-GB" noProof="0" dirty="0" err="1"/>
              <a:t>Adacta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866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ComeFrom</a:t>
            </a:r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378839"/>
          </a:xfrm>
        </p:spPr>
        <p:txBody>
          <a:bodyPr/>
          <a:lstStyle/>
          <a:p>
            <a:pPr lvl="0"/>
            <a:r>
              <a:rPr lang="en-GB" noProof="0" dirty="0" err="1"/>
              <a:t>Edsger</a:t>
            </a:r>
            <a:r>
              <a:rPr lang="en-GB" noProof="0" dirty="0"/>
              <a:t> Dijkstra's Go To Statement Considered Harmful.</a:t>
            </a:r>
          </a:p>
          <a:p>
            <a:pPr lvl="0"/>
            <a:r>
              <a:rPr lang="en-GB" noProof="0" dirty="0"/>
              <a:t>R. Lawrence Clark’s We don't know where to GOTO if we don't know where we've COME FROM…</a:t>
            </a:r>
          </a:p>
        </p:txBody>
      </p:sp>
    </p:spTree>
    <p:extLst>
      <p:ext uri="{BB962C8B-B14F-4D97-AF65-F5344CB8AC3E}">
        <p14:creationId xmlns:p14="http://schemas.microsoft.com/office/powerpoint/2010/main" val="395376951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ComeFrom</a:t>
            </a:r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016210"/>
          </a:xfrm>
        </p:spPr>
        <p:txBody>
          <a:bodyPr/>
          <a:lstStyle/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5</a:t>
            </a:r>
            <a:r>
              <a:rPr lang="en-GB" b="1" noProof="0" dirty="0">
                <a:solidFill>
                  <a:srgbClr val="008000"/>
                </a:solidFill>
                <a:latin typeface="Courier New" pitchFamily="49"/>
              </a:rPr>
              <a:t>  INPUT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X</a:t>
            </a:r>
            <a:r>
              <a:rPr lang="en-GB" noProof="0" dirty="0">
                <a:latin typeface="Courier New" pitchFamily="49"/>
              </a:rPr>
              <a:t> </a:t>
            </a:r>
          </a:p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10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b="1" noProof="0" dirty="0">
                <a:solidFill>
                  <a:srgbClr val="008000"/>
                </a:solidFill>
                <a:latin typeface="Courier New" pitchFamily="49"/>
              </a:rPr>
              <a:t>PRINT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i="1" noProof="0" dirty="0">
                <a:solidFill>
                  <a:srgbClr val="408080"/>
                </a:solidFill>
                <a:latin typeface="Courier New" pitchFamily="49"/>
              </a:rPr>
              <a:t>'Result is :’</a:t>
            </a:r>
            <a:endParaRPr lang="en-GB" noProof="0" dirty="0">
              <a:latin typeface="Courier New" pitchFamily="49"/>
            </a:endParaRPr>
          </a:p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15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b="1" noProof="0" dirty="0">
                <a:solidFill>
                  <a:srgbClr val="008000"/>
                </a:solidFill>
                <a:latin typeface="Courier New" pitchFamily="49"/>
              </a:rPr>
              <a:t>PRINT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X</a:t>
            </a:r>
            <a:endParaRPr lang="en-GB" noProof="0" dirty="0">
              <a:latin typeface="Courier New" pitchFamily="49"/>
            </a:endParaRPr>
          </a:p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20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COME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FROM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666666"/>
                </a:solidFill>
                <a:latin typeface="Courier New" pitchFamily="49"/>
              </a:rPr>
              <a:t>10</a:t>
            </a:r>
            <a:endParaRPr lang="en-GB" noProof="0" dirty="0">
              <a:latin typeface="Courier New" pitchFamily="49"/>
            </a:endParaRPr>
          </a:p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25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X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666666"/>
                </a:solidFill>
                <a:latin typeface="Courier New" pitchFamily="49"/>
                <a:cs typeface="Courier New" pitchFamily="49"/>
              </a:rPr>
              <a:t>=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X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666666"/>
                </a:solidFill>
                <a:latin typeface="Cordia New" pitchFamily="34"/>
              </a:rPr>
              <a:t>*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noProof="0" dirty="0">
                <a:solidFill>
                  <a:srgbClr val="19177C"/>
                </a:solidFill>
                <a:latin typeface="Courier New" pitchFamily="49"/>
              </a:rPr>
              <a:t>X</a:t>
            </a:r>
            <a:endParaRPr lang="en-GB" noProof="0" dirty="0">
              <a:latin typeface="Courier New" pitchFamily="49"/>
            </a:endParaRPr>
          </a:p>
          <a:p>
            <a:pPr marL="0" lvl="0" indent="0">
              <a:buNone/>
            </a:pPr>
            <a:r>
              <a:rPr lang="en-GB" noProof="0" dirty="0">
                <a:solidFill>
                  <a:srgbClr val="A0A000"/>
                </a:solidFill>
                <a:latin typeface="Courier New" pitchFamily="49"/>
              </a:rPr>
              <a:t>30</a:t>
            </a:r>
            <a:r>
              <a:rPr lang="en-GB" noProof="0" dirty="0">
                <a:solidFill>
                  <a:srgbClr val="BBBBBB"/>
                </a:solidFill>
                <a:latin typeface="Courier New" pitchFamily="49"/>
              </a:rPr>
              <a:t> </a:t>
            </a:r>
            <a:r>
              <a:rPr lang="en-GB" b="1" noProof="0" dirty="0">
                <a:solidFill>
                  <a:srgbClr val="008000"/>
                </a:solidFill>
                <a:latin typeface="Courier New" pitchFamily="49"/>
              </a:rPr>
              <a:t>RETURN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482609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BCC124-6CDD-92FA-8CAE-FB40CD9ED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" y="0"/>
            <a:ext cx="1217645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39A20C-D7A9-BE88-6C6A-C7A2FCB13279}"/>
              </a:ext>
            </a:extLst>
          </p:cNvPr>
          <p:cNvSpPr txBox="1"/>
          <p:nvPr/>
        </p:nvSpPr>
        <p:spPr>
          <a:xfrm>
            <a:off x="11119832" y="6379429"/>
            <a:ext cx="9701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HR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#ntk23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15F0AA-F152-F2C6-983B-B4F03123D6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3049" y="5894351"/>
            <a:ext cx="970156" cy="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750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Proxy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75716-EC08-128D-7DD4-927C9D0F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419"/>
            <a:ext cx="12192000" cy="264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219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76999"/>
          </a:xfrm>
        </p:spPr>
        <p:txBody>
          <a:bodyPr/>
          <a:lstStyle/>
          <a:p>
            <a:endParaRPr lang="en-US" sz="1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651C23-833B-30F0-1F40-054450D2D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436274"/>
              </p:ext>
            </p:extLst>
          </p:nvPr>
        </p:nvGraphicFramePr>
        <p:xfrm>
          <a:off x="585217" y="457199"/>
          <a:ext cx="11057796" cy="542405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685932">
                  <a:extLst>
                    <a:ext uri="{9D8B030D-6E8A-4147-A177-3AD203B41FA5}">
                      <a16:colId xmlns:a16="http://schemas.microsoft.com/office/drawing/2014/main" val="3471913333"/>
                    </a:ext>
                  </a:extLst>
                </a:gridCol>
                <a:gridCol w="3685932">
                  <a:extLst>
                    <a:ext uri="{9D8B030D-6E8A-4147-A177-3AD203B41FA5}">
                      <a16:colId xmlns:a16="http://schemas.microsoft.com/office/drawing/2014/main" val="2340965312"/>
                    </a:ext>
                  </a:extLst>
                </a:gridCol>
                <a:gridCol w="3685932">
                  <a:extLst>
                    <a:ext uri="{9D8B030D-6E8A-4147-A177-3AD203B41FA5}">
                      <a16:colId xmlns:a16="http://schemas.microsoft.com/office/drawing/2014/main" val="1717465048"/>
                    </a:ext>
                  </a:extLst>
                </a:gridCol>
              </a:tblGrid>
              <a:tr h="367733">
                <a:tc>
                  <a:txBody>
                    <a:bodyPr/>
                    <a:lstStyle/>
                    <a:p>
                      <a:r>
                        <a:rPr lang="en-US" dirty="0"/>
                        <a:t>Internal Method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Trap/Reflect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383149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[[Get]]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Reading a </a:t>
                      </a:r>
                      <a:r>
                        <a:rPr lang="en-US" sz="1400" dirty="0" err="1"/>
                        <a:t>propery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993892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[[Set]]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set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Writing to a property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452022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</a:t>
                      </a:r>
                      <a:r>
                        <a:rPr lang="en-US" sz="1400" dirty="0" err="1"/>
                        <a:t>HasProperty</a:t>
                      </a:r>
                      <a:r>
                        <a:rPr lang="en-US" sz="1400" dirty="0"/>
                        <a:t>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has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 operator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540260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[[Delete]]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deleteProperty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delete operator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37075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[[Call]]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apply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function call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698121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[[Construct]]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construct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new operator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496601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</a:t>
                      </a:r>
                      <a:r>
                        <a:rPr lang="en-US" sz="1400" dirty="0" err="1"/>
                        <a:t>GetPrototypeOf</a:t>
                      </a:r>
                      <a:r>
                        <a:rPr lang="en-US" sz="1400" dirty="0"/>
                        <a:t>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getPrototypeOf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Object.getPrototypeOf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426187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</a:t>
                      </a:r>
                      <a:r>
                        <a:rPr lang="en-US" sz="1400" dirty="0" err="1"/>
                        <a:t>SetPrototypeOf</a:t>
                      </a:r>
                      <a:r>
                        <a:rPr lang="en-US" sz="1400" dirty="0"/>
                        <a:t>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setPrototypeOf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Object.setPrototypeOf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393722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</a:t>
                      </a:r>
                      <a:r>
                        <a:rPr lang="en-US" sz="1400" dirty="0" err="1"/>
                        <a:t>IsExtensible</a:t>
                      </a:r>
                      <a:r>
                        <a:rPr lang="en-US" sz="1400" dirty="0"/>
                        <a:t>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isExtensible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Object.isExtensible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36669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dirty="0"/>
                        <a:t>[[</a:t>
                      </a:r>
                      <a:r>
                        <a:rPr lang="en-US" sz="1400" dirty="0" err="1"/>
                        <a:t>PreventExtension</a:t>
                      </a:r>
                      <a:r>
                        <a:rPr lang="en-US" sz="1400" dirty="0"/>
                        <a:t>]]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preventExtensions</a:t>
                      </a:r>
                      <a:endParaRPr lang="en-SI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Object.preventExtensions</a:t>
                      </a:r>
                      <a:endParaRPr lang="en-SI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381441"/>
                  </a:ext>
                </a:extLst>
              </a:tr>
              <a:tr h="306444">
                <a:tc>
                  <a:txBody>
                    <a:bodyPr/>
                    <a:lstStyle/>
                    <a:p>
                      <a:r>
                        <a:rPr lang="en-US" sz="1400" b="0" dirty="0"/>
                        <a:t>[[</a:t>
                      </a:r>
                      <a:r>
                        <a:rPr lang="en-US" sz="1400" b="0" dirty="0" err="1"/>
                        <a:t>DefineProperty</a:t>
                      </a:r>
                      <a:r>
                        <a:rPr lang="en-US" sz="1400" b="0" dirty="0"/>
                        <a:t>]]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defineProperty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Object.defineProperty</a:t>
                      </a:r>
                      <a:r>
                        <a:rPr lang="en-US" sz="1400" b="0" dirty="0"/>
                        <a:t>(</a:t>
                      </a:r>
                      <a:r>
                        <a:rPr lang="en-US" sz="1400" b="0" dirty="0" err="1"/>
                        <a:t>ies</a:t>
                      </a:r>
                      <a:r>
                        <a:rPr lang="en-US" sz="1400" b="0" dirty="0"/>
                        <a:t>)</a:t>
                      </a:r>
                      <a:endParaRPr lang="en-SI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866986"/>
                  </a:ext>
                </a:extLst>
              </a:tr>
              <a:tr h="735465">
                <a:tc>
                  <a:txBody>
                    <a:bodyPr/>
                    <a:lstStyle/>
                    <a:p>
                      <a:r>
                        <a:rPr lang="en-US" sz="1400" b="0" dirty="0"/>
                        <a:t>[[</a:t>
                      </a:r>
                      <a:r>
                        <a:rPr lang="en-US" sz="1400" b="0" dirty="0" err="1"/>
                        <a:t>GetOwnProperty</a:t>
                      </a:r>
                      <a:r>
                        <a:rPr lang="en-US" sz="1400" b="0" dirty="0"/>
                        <a:t>]]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getOwnPropertyDescriptor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Object.getOwnPropertyDescriptor</a:t>
                      </a:r>
                      <a:br>
                        <a:rPr lang="en-US" sz="1400" b="0" dirty="0"/>
                      </a:br>
                      <a:r>
                        <a:rPr lang="en-US" sz="1400" b="0" dirty="0" err="1"/>
                        <a:t>for..in</a:t>
                      </a:r>
                      <a:br>
                        <a:rPr lang="en-US" sz="1400" b="0" dirty="0"/>
                      </a:br>
                      <a:r>
                        <a:rPr lang="en-US" sz="1400" b="0" dirty="0" err="1"/>
                        <a:t>Object.keys</a:t>
                      </a:r>
                      <a:r>
                        <a:rPr lang="en-US" sz="1400" b="0" dirty="0"/>
                        <a:t>/values/entries</a:t>
                      </a:r>
                      <a:endParaRPr lang="en-SI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258086"/>
                  </a:ext>
                </a:extLst>
              </a:tr>
              <a:tr h="949976">
                <a:tc>
                  <a:txBody>
                    <a:bodyPr/>
                    <a:lstStyle/>
                    <a:p>
                      <a:r>
                        <a:rPr lang="en-US" sz="1400" b="0" dirty="0"/>
                        <a:t>[[</a:t>
                      </a:r>
                      <a:r>
                        <a:rPr lang="en-GB" sz="1400" b="0" dirty="0" err="1"/>
                        <a:t>OwnPropertyKeys</a:t>
                      </a:r>
                      <a:r>
                        <a:rPr lang="en-GB" sz="1400" b="0" dirty="0"/>
                        <a:t>]]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ownKeys</a:t>
                      </a:r>
                      <a:endParaRPr lang="en-SI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Object.getOwnPropertyNames</a:t>
                      </a:r>
                      <a:r>
                        <a:rPr lang="en-US" sz="1400" b="0" dirty="0"/>
                        <a:t>/Symbols</a:t>
                      </a:r>
                      <a:br>
                        <a:rPr lang="en-US" sz="1400" b="0" dirty="0"/>
                      </a:br>
                      <a:r>
                        <a:rPr lang="en-US" sz="1400" b="0" dirty="0" err="1"/>
                        <a:t>for..in</a:t>
                      </a:r>
                      <a:br>
                        <a:rPr lang="en-US" sz="1400" b="0" dirty="0"/>
                      </a:br>
                      <a:r>
                        <a:rPr lang="en-US" sz="1400" b="0" dirty="0" err="1"/>
                        <a:t>Object.keys</a:t>
                      </a:r>
                      <a:r>
                        <a:rPr lang="en-US" sz="1400" b="0" dirty="0"/>
                        <a:t>/values/entries</a:t>
                      </a:r>
                      <a:endParaRPr lang="en-SI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063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79325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Questions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GB" noProof="0" dirty="0"/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85C029-9FF5-5573-4595-760788148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466501"/>
              </p:ext>
            </p:extLst>
          </p:nvPr>
        </p:nvGraphicFramePr>
        <p:xfrm>
          <a:off x="586390" y="1434370"/>
          <a:ext cx="8128000" cy="1483360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910381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65786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Default value?</a:t>
                      </a:r>
                      <a:endParaRPr lang="en-SI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56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Readonly</a:t>
                      </a:r>
                      <a:r>
                        <a:rPr lang="en-US" dirty="0"/>
                        <a:t> property?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91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Hide a property?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633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Memoization</a:t>
                      </a:r>
                      <a:r>
                        <a:rPr lang="en-US" dirty="0"/>
                        <a:t>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75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0484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77BBE8-EB4F-635C-03CD-FC576DCF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Answers</a:t>
            </a:r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BB0B-13DE-0330-663F-F582A913B1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GB" noProof="0" dirty="0"/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85C029-9FF5-5573-4595-760788148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060250"/>
              </p:ext>
            </p:extLst>
          </p:nvPr>
        </p:nvGraphicFramePr>
        <p:xfrm>
          <a:off x="586390" y="1434370"/>
          <a:ext cx="8128000" cy="1483360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910381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65786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Default value?</a:t>
                      </a:r>
                      <a:endParaRPr lang="en-SI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56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Readonly</a:t>
                      </a:r>
                      <a:r>
                        <a:rPr lang="en-US" dirty="0"/>
                        <a:t> property?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91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Hide a property?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get, </a:t>
                      </a:r>
                      <a:r>
                        <a:rPr lang="en-US" dirty="0" err="1"/>
                        <a:t>ownKeys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getOwnPropertyDescr</a:t>
                      </a:r>
                      <a:r>
                        <a:rPr lang="en-US" dirty="0"/>
                        <a:t>.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633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Memoization</a:t>
                      </a:r>
                      <a:r>
                        <a:rPr lang="en-US" dirty="0"/>
                        <a:t>?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apply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75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674078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63CE9C2-82EA-874C-9BA4-00C33B3FC2E8}" vid="{D9AD0D0C-C573-6442-869B-93F2C6AC17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630a2e83-186a-4a0f-ab27-bee8a8096ab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FunWithProxies</Template>
  <TotalTime>7496</TotalTime>
  <Words>351</Words>
  <Application>Microsoft Office PowerPoint</Application>
  <PresentationFormat>Widescreen</PresentationFormat>
  <Paragraphs>89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Cordia New</vt:lpstr>
      <vt:lpstr>Courier New</vt:lpstr>
      <vt:lpstr>Segoe UI</vt:lpstr>
      <vt:lpstr>Segoe UI Light</vt:lpstr>
      <vt:lpstr>Segoe UI Semibold</vt:lpstr>
      <vt:lpstr>Segoe UI Semilight</vt:lpstr>
      <vt:lpstr>Wingdings</vt:lpstr>
      <vt:lpstr>WHITE TEMPLATE</vt:lpstr>
      <vt:lpstr>PowerPoint Presentation</vt:lpstr>
      <vt:lpstr>PowerPoint Presentation</vt:lpstr>
      <vt:lpstr>ComeFrom</vt:lpstr>
      <vt:lpstr>ComeFrom</vt:lpstr>
      <vt:lpstr>PowerPoint Presentation</vt:lpstr>
      <vt:lpstr>Proxy</vt:lpstr>
      <vt:lpstr>PowerPoint Presentation</vt:lpstr>
      <vt:lpstr>Questions</vt:lpstr>
      <vt:lpstr>Answers</vt:lpstr>
      <vt:lpstr>Final though</vt:lpstr>
      <vt:lpstr>Sources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&lt;Event name&gt;</dc:subject>
  <dc:creator>Goran Siska</dc:creator>
  <cp:keywords/>
  <dc:description/>
  <cp:lastModifiedBy>Goran Siska</cp:lastModifiedBy>
  <cp:revision>8</cp:revision>
  <dcterms:created xsi:type="dcterms:W3CDTF">2023-08-24T11:36:27Z</dcterms:created>
  <dcterms:modified xsi:type="dcterms:W3CDTF">2023-09-27T09:00:01Z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